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arlow Light" panose="00000400000000000000" pitchFamily="2" charset="0"/>
      <p:regular r:id="rId9"/>
    </p:embeddedFont>
    <p:embeddedFont>
      <p:font typeface="Montserrat" panose="000005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88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7614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Card Weekly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insights into key performance metrics and trends for effective credit card operations monitoring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161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70315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 Database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399359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Card Customer Data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21793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Card Transaction Data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24422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SQL-based extraction &amp; filtering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3939" y="34703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3939" y="4043124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connection between MySQL and Power BI enables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refresh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real-time reporting capabilities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2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3077885"/>
            <a:ext cx="8105894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 &amp; KPI Engineering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4731" y="404217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4361498"/>
            <a:ext cx="650974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4731" y="4507825"/>
            <a:ext cx="334482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Query Transformation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04731" y="4959668"/>
            <a:ext cx="650974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cleaning, normalization, and quality assurance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15808" y="404217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08" y="4361498"/>
            <a:ext cx="650986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5808" y="450782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Relationship Modeling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15808" y="4959668"/>
            <a:ext cx="650986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customer and transaction tables with optimized joins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04731" y="595610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6255306"/>
            <a:ext cx="650974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4731" y="642175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DAX Measures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04731" y="6873597"/>
            <a:ext cx="6509742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calculations for revenue, interest, activation &amp; delinquency rates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415808" y="5956102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08" y="6255306"/>
            <a:ext cx="650986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5808" y="6421755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Dimensional Analysis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415808" y="6873597"/>
            <a:ext cx="6509861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 by gender, state, card type, and expense categories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07" y="432316"/>
            <a:ext cx="6240185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Performance Overview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0307" y="1342430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$57M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1133356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Revenue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0307" y="2410658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Consolidated across all card types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3981807" y="1342430"/>
            <a:ext cx="323516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$8M</a:t>
            </a:r>
            <a:endParaRPr lang="en-US" sz="4050" dirty="0"/>
          </a:p>
        </p:txBody>
      </p:sp>
      <p:sp>
        <p:nvSpPr>
          <p:cNvPr id="7" name="Text 5"/>
          <p:cNvSpPr/>
          <p:nvPr/>
        </p:nvSpPr>
        <p:spPr>
          <a:xfrm>
            <a:off x="4564975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Interest Earned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981807" y="2410658"/>
            <a:ext cx="32351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revenue stream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413427" y="1342430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667K</a:t>
            </a:r>
            <a:endParaRPr lang="en-US" sz="4050" dirty="0"/>
          </a:p>
        </p:txBody>
      </p:sp>
      <p:sp>
        <p:nvSpPr>
          <p:cNvPr id="10" name="Text 8"/>
          <p:cNvSpPr/>
          <p:nvPr/>
        </p:nvSpPr>
        <p:spPr>
          <a:xfrm>
            <a:off x="7996476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13427" y="2410658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volume activity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844927" y="1342430"/>
            <a:ext cx="323516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57.5%</a:t>
            </a:r>
            <a:endParaRPr lang="en-US" sz="4050" dirty="0"/>
          </a:p>
        </p:txBody>
      </p:sp>
      <p:sp>
        <p:nvSpPr>
          <p:cNvPr id="13" name="Text 11"/>
          <p:cNvSpPr/>
          <p:nvPr/>
        </p:nvSpPr>
        <p:spPr>
          <a:xfrm>
            <a:off x="11428095" y="2057757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Activation Rate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844927" y="2410658"/>
            <a:ext cx="32351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customer engagement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697617" y="3055263"/>
            <a:ext cx="3235047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6.06%</a:t>
            </a:r>
            <a:endParaRPr lang="en-US" sz="4050" dirty="0"/>
          </a:p>
        </p:txBody>
      </p:sp>
      <p:sp>
        <p:nvSpPr>
          <p:cNvPr id="16" name="Text 14"/>
          <p:cNvSpPr/>
          <p:nvPr/>
        </p:nvSpPr>
        <p:spPr>
          <a:xfrm>
            <a:off x="6280666" y="3770590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Delinquent Rate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97617" y="4123492"/>
            <a:ext cx="3235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monitoring indicator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50307" y="4610814"/>
            <a:ext cx="322480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Distribution Insights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550307" y="5313998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Gender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0307" y="5729764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customers: </a:t>
            </a:r>
            <a:r>
              <a:rPr lang="en-US" sz="12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$31M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(54%)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50307" y="6036350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customers: </a:t>
            </a:r>
            <a:r>
              <a:rPr lang="en-US" sz="1200" b="1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$26M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(46%)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514630" y="5313998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Geography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14630" y="5729764"/>
            <a:ext cx="65730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TX, NY, CA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drive </a:t>
            </a:r>
            <a:r>
              <a:rPr lang="en-US" sz="12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total revenue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50307" y="6519743"/>
            <a:ext cx="4405074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15089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Blue &amp; Silver Cards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5089" y="7037427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93% of revenue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15089" y="7383304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Dominant product categories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112544" y="6519743"/>
            <a:ext cx="4405193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5277326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Transaction Mode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77326" y="7037427"/>
            <a:ext cx="40756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Swipe: $36M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277326" y="7383304"/>
            <a:ext cx="40756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Chip: $17M | Online: $4M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9674900" y="6519743"/>
            <a:ext cx="4405074" cy="1279922"/>
          </a:xfrm>
          <a:prstGeom prst="roundRect">
            <a:avLst>
              <a:gd name="adj" fmla="val 1842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9839682" y="6684526"/>
            <a:ext cx="206883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Expense Categories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839682" y="7037427"/>
            <a:ext cx="40755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Bills, Entertainment, Fuel, Grocery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3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208" y="3098006"/>
            <a:ext cx="6677144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Week 53 Performance Surge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0208" y="4374237"/>
            <a:ext cx="426803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8" y="4351377"/>
            <a:ext cx="4268033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782" y="4069913"/>
            <a:ext cx="608767" cy="60876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2424" y="4252436"/>
            <a:ext cx="243483" cy="2434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35950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Jump</a:t>
            </a:r>
            <a:endParaRPr lang="en-US" sz="2100" dirty="0"/>
          </a:p>
        </p:txBody>
      </p:sp>
      <p:sp>
        <p:nvSpPr>
          <p:cNvPr id="9" name="Text 3"/>
          <p:cNvSpPr/>
          <p:nvPr/>
        </p:nvSpPr>
        <p:spPr>
          <a:xfrm>
            <a:off x="935950" y="5336977"/>
            <a:ext cx="381654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28.8% WoW increase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935950" y="5783461"/>
            <a:ext cx="3816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year-end performance on December 31st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5181124" y="4374237"/>
            <a:ext cx="426803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24" y="4351377"/>
            <a:ext cx="4268033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698" y="4069913"/>
            <a:ext cx="608767" cy="608767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3340" y="4252436"/>
            <a:ext cx="243483" cy="243483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406866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Expansion</a:t>
            </a:r>
            <a:endParaRPr lang="en-US" sz="2100" dirty="0"/>
          </a:p>
        </p:txBody>
      </p:sp>
      <p:sp>
        <p:nvSpPr>
          <p:cNvPr id="16" name="Text 7"/>
          <p:cNvSpPr/>
          <p:nvPr/>
        </p:nvSpPr>
        <p:spPr>
          <a:xfrm>
            <a:off x="5406866" y="5336977"/>
            <a:ext cx="3816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growth in active customer base and engagement</a:t>
            </a:r>
            <a:endParaRPr lang="en-US" sz="1550" dirty="0"/>
          </a:p>
        </p:txBody>
      </p:sp>
      <p:sp>
        <p:nvSpPr>
          <p:cNvPr id="17" name="Shape 8"/>
          <p:cNvSpPr/>
          <p:nvPr/>
        </p:nvSpPr>
        <p:spPr>
          <a:xfrm>
            <a:off x="9652040" y="4374237"/>
            <a:ext cx="4268153" cy="2284571"/>
          </a:xfrm>
          <a:prstGeom prst="roundRect">
            <a:avLst>
              <a:gd name="adj" fmla="val 480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40" y="4351377"/>
            <a:ext cx="4268153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733" y="4069913"/>
            <a:ext cx="608767" cy="608767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64375" y="4252436"/>
            <a:ext cx="243483" cy="243483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877782" y="4881563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Volume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9877782" y="5336977"/>
            <a:ext cx="381666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Notable increase in total transaction count across all channels</a:t>
            </a:r>
            <a:endParaRPr lang="en-US" sz="1550" dirty="0"/>
          </a:p>
        </p:txBody>
      </p:sp>
      <p:sp>
        <p:nvSpPr>
          <p:cNvPr id="23" name="Text 11"/>
          <p:cNvSpPr/>
          <p:nvPr/>
        </p:nvSpPr>
        <p:spPr>
          <a:xfrm>
            <a:off x="1014532" y="7115294"/>
            <a:ext cx="129056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TX, NY, and CA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 dominance, collectively driving the majority of revenue growth during this peak period</a:t>
            </a:r>
            <a:endParaRPr lang="en-US" sz="1550" dirty="0"/>
          </a:p>
        </p:txBody>
      </p:sp>
      <p:sp>
        <p:nvSpPr>
          <p:cNvPr id="24" name="Shape 12"/>
          <p:cNvSpPr/>
          <p:nvPr/>
        </p:nvSpPr>
        <p:spPr>
          <a:xfrm>
            <a:off x="710208" y="6887051"/>
            <a:ext cx="22860" cy="781288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00507"/>
            <a:ext cx="62576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&amp; Strategic Value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4709" y="223813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7073" y="23667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Storytelling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57073" y="2852857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Power BI visualizations transform complex data into actionable insights for stakeholders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4709" y="397954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7073" y="41081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57073" y="4594265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Demonstrated proficiency in SQL integration, ETL processes, and dynamic KPI analysis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4709" y="572095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7073" y="58495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Operations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57073" y="6335673"/>
            <a:ext cx="6815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continuous performance tracking for strategic credit card portfolio management decisions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327</Words>
  <Application>Microsoft Office PowerPoint</Application>
  <PresentationFormat>Custom</PresentationFormat>
  <Paragraphs>74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Montserrat</vt:lpstr>
      <vt:lpstr>Barlow Light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2025-11-01T15:38:30Z</dcterms:created>
  <dcterms:modified xsi:type="dcterms:W3CDTF">2025-11-01T15:41:21Z</dcterms:modified>
</cp:coreProperties>
</file>